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4"/>
  </p:notesMasterIdLst>
  <p:sldIdLst>
    <p:sldId id="256" r:id="rId2"/>
    <p:sldId id="1084" r:id="rId3"/>
    <p:sldId id="1037" r:id="rId4"/>
    <p:sldId id="1177" r:id="rId5"/>
    <p:sldId id="1178" r:id="rId6"/>
    <p:sldId id="1179" r:id="rId7"/>
    <p:sldId id="1180" r:id="rId8"/>
    <p:sldId id="1181" r:id="rId9"/>
    <p:sldId id="1182" r:id="rId10"/>
    <p:sldId id="1183" r:id="rId11"/>
    <p:sldId id="1184" r:id="rId12"/>
    <p:sldId id="1185" r:id="rId13"/>
    <p:sldId id="1186" r:id="rId14"/>
    <p:sldId id="1187" r:id="rId15"/>
    <p:sldId id="1188" r:id="rId16"/>
    <p:sldId id="1189" r:id="rId17"/>
    <p:sldId id="1190" r:id="rId18"/>
    <p:sldId id="1191" r:id="rId19"/>
    <p:sldId id="1192" r:id="rId20"/>
    <p:sldId id="1193" r:id="rId21"/>
    <p:sldId id="1194" r:id="rId22"/>
    <p:sldId id="1195" r:id="rId23"/>
    <p:sldId id="1196" r:id="rId24"/>
    <p:sldId id="1197" r:id="rId25"/>
    <p:sldId id="1198" r:id="rId26"/>
    <p:sldId id="1199" r:id="rId27"/>
    <p:sldId id="1200" r:id="rId28"/>
    <p:sldId id="1201" r:id="rId29"/>
    <p:sldId id="1202" r:id="rId30"/>
    <p:sldId id="1204" r:id="rId31"/>
    <p:sldId id="1205" r:id="rId32"/>
    <p:sldId id="1206" r:id="rId33"/>
    <p:sldId id="1208" r:id="rId34"/>
    <p:sldId id="1209" r:id="rId35"/>
    <p:sldId id="1210" r:id="rId36"/>
    <p:sldId id="1211" r:id="rId37"/>
    <p:sldId id="1212" r:id="rId38"/>
    <p:sldId id="1213" r:id="rId39"/>
    <p:sldId id="1227" r:id="rId40"/>
    <p:sldId id="1214" r:id="rId41"/>
    <p:sldId id="1216" r:id="rId42"/>
    <p:sldId id="1217" r:id="rId43"/>
    <p:sldId id="1218" r:id="rId44"/>
    <p:sldId id="1232" r:id="rId45"/>
    <p:sldId id="1233" r:id="rId46"/>
    <p:sldId id="1234" r:id="rId47"/>
    <p:sldId id="1235" r:id="rId48"/>
    <p:sldId id="1236" r:id="rId49"/>
    <p:sldId id="1228" r:id="rId50"/>
    <p:sldId id="1229" r:id="rId51"/>
    <p:sldId id="1231" r:id="rId52"/>
    <p:sldId id="1031" r:id="rId5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DF57"/>
    <a:srgbClr val="FFCC00"/>
    <a:srgbClr val="996633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06" y="96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00" d="100"/>
        <a:sy n="100" d="100"/>
      </p:scale>
      <p:origin x="0" y="-468"/>
    </p:cViewPr>
  </p:sorterViewPr>
  <p:gridSpacing cx="38100" cy="381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https://commons.wikimedia.org/wiki/File:Corkscrew_(Cedar_Point)_01.jpg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242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520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https://pixabay.com/en/apple-green-fruit-juicy-nature-33709/</a:t>
            </a:r>
          </a:p>
          <a:p>
            <a:r>
              <a:rPr lang="en-US" dirty="0" smtClean="0"/>
              <a:t>https://pixabay.com/en/banana-fruit-food-yellow-bent-151553/</a:t>
            </a:r>
          </a:p>
          <a:p>
            <a:r>
              <a:rPr lang="en-US" dirty="0" smtClean="0"/>
              <a:t>https://pixabay.com/en/cherries-fruit-natural-diet-fresh-42904/</a:t>
            </a:r>
          </a:p>
          <a:p>
            <a:r>
              <a:rPr lang="en-US" dirty="0" smtClean="0"/>
              <a:t>https://pixabay.com/en/durian-fruit-fruit-food-durio-154723/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066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dirty="0" smtClean="0"/>
              <a:t>https://commons.wikimedia.org/wiki/File:WOWAKK-Kukai-Alaskan-Klee-Kai.jpg</a:t>
            </a:r>
          </a:p>
          <a:p>
            <a:r>
              <a:rPr lang="en-US" sz="1000" dirty="0" smtClean="0"/>
              <a:t>https://commons.wikimedia.org/wiki/File:Cute_beagle_puppy_lilly.jpg</a:t>
            </a:r>
          </a:p>
          <a:p>
            <a:r>
              <a:rPr lang="en-US" sz="1000" dirty="0" smtClean="0"/>
              <a:t>https://commons.wikimedia.org/wiki/File:01_Chow_Chow.jpg</a:t>
            </a:r>
          </a:p>
          <a:p>
            <a:r>
              <a:rPr lang="en-US" sz="1000" dirty="0" smtClean="0"/>
              <a:t>https://commons.wikimedia.org/wiki/File:Dobermannwurf.jpg</a:t>
            </a:r>
          </a:p>
          <a:p>
            <a:r>
              <a:rPr lang="en-US" sz="1000" dirty="0" smtClean="0"/>
              <a:t>https://commons.wikimedia.org/wiki/File:English_Bulldog_puppy.jpg</a:t>
            </a:r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48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213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</a:t>
            </a:r>
            <a:r>
              <a:rPr lang="en-US" altLang="en-US" sz="1400" dirty="0" smtClean="0">
                <a:latin typeface="Arial" pitchFamily="34" charset="0"/>
              </a:rPr>
              <a:t>UMBC and Dr. Katherine Gibson </a:t>
            </a:r>
            <a:r>
              <a:rPr lang="en-US" altLang="en-US" sz="1400" dirty="0" smtClean="0">
                <a:latin typeface="Arial" pitchFamily="34" charset="0"/>
              </a:rPr>
              <a:t>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15 – For Loops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Parts of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smtClean="0"/>
              <a:t>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6484" cy="4156799"/>
          </a:xfrm>
        </p:spPr>
        <p:txBody>
          <a:bodyPr/>
          <a:lstStyle/>
          <a:p>
            <a:r>
              <a:rPr lang="en-US" dirty="0" smtClean="0"/>
              <a:t>Here’s some example code… let’s break it down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'a'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'b'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'c'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'd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80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6484" cy="4156799"/>
          </a:xfrm>
        </p:spPr>
        <p:txBody>
          <a:bodyPr/>
          <a:lstStyle/>
          <a:p>
            <a:r>
              <a:rPr lang="en-US" dirty="0" smtClean="0"/>
              <a:t>Here’s some example code… let’s break it down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'a'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'b'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'c'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'd'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835193" y="3109754"/>
            <a:ext cx="5493418" cy="47565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3862136" y="4872789"/>
            <a:ext cx="1335506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 flipH="1">
            <a:off x="1644315" y="4872789"/>
            <a:ext cx="1652337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 flipH="1">
            <a:off x="1640303" y="5335597"/>
            <a:ext cx="2847474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79694" y="2655682"/>
            <a:ext cx="237022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initialize the list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20917" y="4041792"/>
            <a:ext cx="243037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list we want to iterate through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4041791"/>
            <a:ext cx="258678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how we will refer to each element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93796" y="5562172"/>
            <a:ext cx="285750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</a:t>
            </a:r>
            <a:r>
              <a:rPr lang="en-US" sz="2400" b="1" i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body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of the loop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852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 animBg="1"/>
      <p:bldP spid="12" grpId="0" animBg="1"/>
      <p:bldP spid="6" grpId="0" animBg="1"/>
      <p:bldP spid="8" grpId="0" animBg="1"/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6289" cy="4156799"/>
          </a:xfrm>
        </p:spPr>
        <p:txBody>
          <a:bodyPr/>
          <a:lstStyle/>
          <a:p>
            <a:r>
              <a:rPr lang="en-US" dirty="0"/>
              <a:t>In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loop, we </a:t>
            </a:r>
            <a:r>
              <a:rPr lang="en-US" dirty="0" smtClean="0"/>
              <a:t>declared a </a:t>
            </a:r>
            <a:br>
              <a:rPr lang="en-US" dirty="0" smtClean="0"/>
            </a:br>
            <a:r>
              <a:rPr lang="en-US" dirty="0" smtClean="0"/>
              <a:t>new </a:t>
            </a:r>
            <a:r>
              <a:rPr lang="en-US" dirty="0"/>
              <a:t>variable called “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The loop changes this variable for us</a:t>
            </a:r>
          </a:p>
          <a:p>
            <a:pPr lvl="3"/>
            <a:endParaRPr lang="en-US" dirty="0" smtClean="0"/>
          </a:p>
          <a:p>
            <a:r>
              <a:rPr lang="en-US" sz="2800" dirty="0"/>
              <a:t>The first time through the loop,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 smtClean="0"/>
              <a:t>will </a:t>
            </a:r>
            <a:r>
              <a:rPr lang="en-US" sz="2800" dirty="0"/>
              <a:t>be the </a:t>
            </a:r>
            <a:r>
              <a:rPr lang="en-US" sz="2800" u="sng" dirty="0" smtClean="0"/>
              <a:t>value</a:t>
            </a:r>
            <a:r>
              <a:rPr lang="en-US" sz="2800" dirty="0" smtClean="0"/>
              <a:t> of the first </a:t>
            </a:r>
            <a:r>
              <a:rPr lang="en-US" sz="2800" dirty="0"/>
              <a:t>element of the </a:t>
            </a:r>
            <a:r>
              <a:rPr lang="en-US" sz="2800" dirty="0" smtClean="0"/>
              <a:t>list   (</a:t>
            </a:r>
            <a:r>
              <a:rPr 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'a'</a:t>
            </a:r>
            <a:r>
              <a:rPr lang="en-US" sz="2800" dirty="0" smtClean="0"/>
              <a:t>)</a:t>
            </a:r>
          </a:p>
          <a:p>
            <a:r>
              <a:rPr lang="en-US" sz="2800" dirty="0"/>
              <a:t>The </a:t>
            </a:r>
            <a:r>
              <a:rPr lang="en-US" sz="2800" dirty="0" smtClean="0"/>
              <a:t>second time </a:t>
            </a:r>
            <a:r>
              <a:rPr lang="en-US" sz="2800" dirty="0"/>
              <a:t>through the loop,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dirty="0"/>
              <a:t>will be the </a:t>
            </a:r>
            <a:r>
              <a:rPr lang="en-US" sz="2800" u="sng" dirty="0"/>
              <a:t>value</a:t>
            </a:r>
            <a:r>
              <a:rPr lang="en-US" sz="2800" dirty="0"/>
              <a:t> of the second </a:t>
            </a:r>
            <a:r>
              <a:rPr lang="en-US" sz="2800" dirty="0" smtClean="0"/>
              <a:t>element </a:t>
            </a:r>
            <a:r>
              <a:rPr lang="en-US" sz="2800" dirty="0"/>
              <a:t>of the </a:t>
            </a:r>
            <a:r>
              <a:rPr lang="en-US" sz="2800" dirty="0" smtClean="0"/>
              <a:t>list   (</a:t>
            </a:r>
            <a:r>
              <a:rPr 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'b'</a:t>
            </a:r>
            <a:r>
              <a:rPr lang="en-US" sz="2800" dirty="0" smtClean="0"/>
              <a:t>)</a:t>
            </a:r>
          </a:p>
          <a:p>
            <a:r>
              <a:rPr lang="en-US" sz="2800" dirty="0" smtClean="0"/>
              <a:t>And so on…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595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smtClean="0"/>
              <a:t>Loop Explanation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</a:p>
          <a:p>
            <a:pPr marL="0" lvl="1" indent="0">
              <a:buNone/>
            </a:pPr>
            <a:endParaRPr lang="en-US" sz="2400" b="1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</p:spPr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044571" y="1869637"/>
            <a:ext cx="1701436" cy="1330962"/>
            <a:chOff x="2044571" y="1880918"/>
            <a:chExt cx="1701436" cy="133096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23" name="Group 22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6" name="Folded Corner 5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"a"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662226" y="1869637"/>
            <a:ext cx="1701436" cy="1330962"/>
            <a:chOff x="2044571" y="1880918"/>
            <a:chExt cx="1701436" cy="1330962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27" name="Group 26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30" name="Folded Corner 29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"b"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279881" y="1869637"/>
            <a:ext cx="1701436" cy="1330962"/>
            <a:chOff x="2044571" y="1880918"/>
            <a:chExt cx="1701436" cy="1330962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37" name="Folded Corner 36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"c"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2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897535" y="1869637"/>
            <a:ext cx="1701436" cy="1330962"/>
            <a:chOff x="2044571" y="1880918"/>
            <a:chExt cx="1701436" cy="1330962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41" name="Group 40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44" name="Folded Corner 43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"d"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3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sp>
        <p:nvSpPr>
          <p:cNvPr id="55" name="Left Arrow 54"/>
          <p:cNvSpPr/>
          <p:nvPr/>
        </p:nvSpPr>
        <p:spPr>
          <a:xfrm rot="10800000">
            <a:off x="87548" y="2452976"/>
            <a:ext cx="402425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 from pixabay.com</a:t>
            </a:r>
            <a:endParaRPr lang="en-US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36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smtClean="0"/>
              <a:t>Loop Explanation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</a:p>
          <a:p>
            <a:pPr marL="0" lvl="1" indent="0">
              <a:buNone/>
            </a:pPr>
            <a:endParaRPr lang="en-US" sz="2400" b="1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</p:spPr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044571" y="1869637"/>
            <a:ext cx="1701436" cy="1330962"/>
            <a:chOff x="2044571" y="1880918"/>
            <a:chExt cx="1701436" cy="133096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23" name="Group 22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6" name="Folded Corner 5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"a"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662226" y="1869637"/>
            <a:ext cx="1701436" cy="1330962"/>
            <a:chOff x="2044571" y="1880918"/>
            <a:chExt cx="1701436" cy="1330962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27" name="Group 26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30" name="Folded Corner 29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"b"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279881" y="1869637"/>
            <a:ext cx="1701436" cy="1330962"/>
            <a:chOff x="2044571" y="1880918"/>
            <a:chExt cx="1701436" cy="1330962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37" name="Folded Corner 36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"c"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2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897535" y="1869637"/>
            <a:ext cx="1701436" cy="1330962"/>
            <a:chOff x="2044571" y="1880918"/>
            <a:chExt cx="1701436" cy="1330962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41" name="Group 40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44" name="Folded Corner 43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"d"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3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9498" y="4121582"/>
            <a:ext cx="2362200" cy="1847850"/>
          </a:xfrm>
          <a:prstGeom prst="rect">
            <a:avLst/>
          </a:prstGeom>
        </p:spPr>
      </p:pic>
      <p:sp>
        <p:nvSpPr>
          <p:cNvPr id="48" name="Folded Corner 47"/>
          <p:cNvSpPr/>
          <p:nvPr/>
        </p:nvSpPr>
        <p:spPr>
          <a:xfrm rot="10800000" flipH="1">
            <a:off x="6280285" y="4296549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57043" y="4387673"/>
            <a:ext cx="2095500" cy="1552575"/>
          </a:xfrm>
          <a:prstGeom prst="rect">
            <a:avLst/>
          </a:prstGeom>
        </p:spPr>
      </p:pic>
      <p:sp>
        <p:nvSpPr>
          <p:cNvPr id="50" name="Rectangle 49"/>
          <p:cNvSpPr/>
          <p:nvPr/>
        </p:nvSpPr>
        <p:spPr>
          <a:xfrm rot="20972401">
            <a:off x="6146680" y="5224722"/>
            <a:ext cx="131439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listItem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47" name="Left Arrow 46"/>
          <p:cNvSpPr/>
          <p:nvPr/>
        </p:nvSpPr>
        <p:spPr>
          <a:xfrm rot="10800000">
            <a:off x="87549" y="4645648"/>
            <a:ext cx="402425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206431" y="4415905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"a"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52" name="Arc 51"/>
          <p:cNvSpPr/>
          <p:nvPr/>
        </p:nvSpPr>
        <p:spPr>
          <a:xfrm rot="5400000" flipH="1">
            <a:off x="3717545" y="1075749"/>
            <a:ext cx="2611126" cy="4255639"/>
          </a:xfrm>
          <a:prstGeom prst="arc">
            <a:avLst>
              <a:gd name="adj1" fmla="val 5512948"/>
              <a:gd name="adj2" fmla="val 12011435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 from pixabay.com</a:t>
            </a:r>
            <a:endParaRPr lang="en-US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322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0" grpId="0"/>
      <p:bldP spid="51" grpId="0"/>
      <p:bldP spid="5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smtClean="0"/>
              <a:t>Loop Explanation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</p:spPr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044571" y="1869637"/>
            <a:ext cx="1701436" cy="1330962"/>
            <a:chOff x="2044571" y="1880918"/>
            <a:chExt cx="1701436" cy="133096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23" name="Group 22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6" name="Folded Corner 5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"a"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662226" y="1869637"/>
            <a:ext cx="1701436" cy="1330962"/>
            <a:chOff x="2044571" y="1880918"/>
            <a:chExt cx="1701436" cy="1330962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27" name="Group 26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30" name="Folded Corner 29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"b"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279881" y="1869637"/>
            <a:ext cx="1701436" cy="1330962"/>
            <a:chOff x="2044571" y="1880918"/>
            <a:chExt cx="1701436" cy="1330962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37" name="Folded Corner 36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"c"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2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897535" y="1869637"/>
            <a:ext cx="1701436" cy="1330962"/>
            <a:chOff x="2044571" y="1880918"/>
            <a:chExt cx="1701436" cy="1330962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41" name="Group 40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44" name="Folded Corner 43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"d"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3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9498" y="4121582"/>
            <a:ext cx="2362200" cy="1847850"/>
          </a:xfrm>
          <a:prstGeom prst="rect">
            <a:avLst/>
          </a:prstGeom>
        </p:spPr>
      </p:pic>
      <p:sp>
        <p:nvSpPr>
          <p:cNvPr id="47" name="Folded Corner 46"/>
          <p:cNvSpPr/>
          <p:nvPr/>
        </p:nvSpPr>
        <p:spPr>
          <a:xfrm rot="10800000" flipH="1">
            <a:off x="6280285" y="4296549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57043" y="4387673"/>
            <a:ext cx="2095500" cy="1552575"/>
          </a:xfrm>
          <a:prstGeom prst="rect">
            <a:avLst/>
          </a:prstGeom>
        </p:spPr>
      </p:pic>
      <p:sp>
        <p:nvSpPr>
          <p:cNvPr id="50" name="Rectangle 49"/>
          <p:cNvSpPr/>
          <p:nvPr/>
        </p:nvSpPr>
        <p:spPr>
          <a:xfrm rot="20972401">
            <a:off x="6146680" y="5224722"/>
            <a:ext cx="131439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listItem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206431" y="4415905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"a"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52" name="Arc 51"/>
          <p:cNvSpPr/>
          <p:nvPr/>
        </p:nvSpPr>
        <p:spPr>
          <a:xfrm rot="16200000">
            <a:off x="3684239" y="3987672"/>
            <a:ext cx="1863971" cy="2356686"/>
          </a:xfrm>
          <a:prstGeom prst="arc">
            <a:avLst>
              <a:gd name="adj1" fmla="val 5916480"/>
              <a:gd name="adj2" fmla="val 12011435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293562" y="5652132"/>
            <a:ext cx="2831993" cy="76944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output: </a:t>
            </a:r>
            <a:r>
              <a:rPr lang="en-US" sz="4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4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075543" y="564021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endParaRPr lang="en-US" sz="4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1" name="Left Arrow 50"/>
          <p:cNvSpPr/>
          <p:nvPr/>
        </p:nvSpPr>
        <p:spPr>
          <a:xfrm rot="10800000">
            <a:off x="87549" y="5045507"/>
            <a:ext cx="402425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 from pixabay.com</a:t>
            </a:r>
            <a:endParaRPr lang="en-US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78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smtClean="0"/>
              <a:t>Loop Explanation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</p:spPr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044571" y="1869637"/>
            <a:ext cx="1701436" cy="1330962"/>
            <a:chOff x="2044571" y="1880918"/>
            <a:chExt cx="1701436" cy="133096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23" name="Group 22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6" name="Folded Corner 5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"a"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662226" y="1869637"/>
            <a:ext cx="1701436" cy="1330962"/>
            <a:chOff x="2044571" y="1880918"/>
            <a:chExt cx="1701436" cy="1330962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27" name="Group 26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30" name="Folded Corner 29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"b"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279881" y="1869637"/>
            <a:ext cx="1701436" cy="1330962"/>
            <a:chOff x="2044571" y="1880918"/>
            <a:chExt cx="1701436" cy="1330962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37" name="Folded Corner 36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"c"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2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897535" y="1869637"/>
            <a:ext cx="1701436" cy="1330962"/>
            <a:chOff x="2044571" y="1880918"/>
            <a:chExt cx="1701436" cy="1330962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41" name="Group 40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44" name="Folded Corner 43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"d"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3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9498" y="4121582"/>
            <a:ext cx="2362200" cy="184785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6206431" y="4296549"/>
            <a:ext cx="974558" cy="1050587"/>
            <a:chOff x="6206431" y="4296549"/>
            <a:chExt cx="974558" cy="1050587"/>
          </a:xfrm>
        </p:grpSpPr>
        <p:sp>
          <p:nvSpPr>
            <p:cNvPr id="47" name="Folded Corner 46"/>
            <p:cNvSpPr/>
            <p:nvPr/>
          </p:nvSpPr>
          <p:spPr>
            <a:xfrm rot="10800000" flipH="1">
              <a:off x="6280285" y="4296549"/>
              <a:ext cx="826851" cy="1050587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206431" y="4415905"/>
              <a:ext cx="974558" cy="729748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3600" dirty="0" smtClean="0">
                  <a:solidFill>
                    <a:prstClr val="black"/>
                  </a:solidFill>
                </a:rPr>
                <a:t>"a"</a:t>
              </a:r>
              <a:endParaRPr lang="en-US" sz="3600" dirty="0">
                <a:solidFill>
                  <a:prstClr val="black"/>
                </a:solidFill>
              </a:endParaRPr>
            </a:p>
          </p:txBody>
        </p:sp>
      </p:grpSp>
      <p:sp>
        <p:nvSpPr>
          <p:cNvPr id="51" name="Rectangle 50"/>
          <p:cNvSpPr/>
          <p:nvPr/>
        </p:nvSpPr>
        <p:spPr>
          <a:xfrm rot="18213462" flipH="1">
            <a:off x="6640446" y="4304646"/>
            <a:ext cx="108262" cy="710119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5" name="Folded Corner 54"/>
          <p:cNvSpPr/>
          <p:nvPr/>
        </p:nvSpPr>
        <p:spPr>
          <a:xfrm rot="10800000" flipH="1">
            <a:off x="6280285" y="4296549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prstClr val="white"/>
              </a:solidFill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57043" y="4387673"/>
            <a:ext cx="2095500" cy="1552575"/>
          </a:xfrm>
          <a:prstGeom prst="rect">
            <a:avLst/>
          </a:prstGeom>
        </p:spPr>
      </p:pic>
      <p:sp>
        <p:nvSpPr>
          <p:cNvPr id="50" name="Rectangle 49"/>
          <p:cNvSpPr/>
          <p:nvPr/>
        </p:nvSpPr>
        <p:spPr>
          <a:xfrm rot="20972401">
            <a:off x="6146680" y="5224722"/>
            <a:ext cx="131439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listItem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52" name="Arc 51"/>
          <p:cNvSpPr/>
          <p:nvPr/>
        </p:nvSpPr>
        <p:spPr>
          <a:xfrm rot="5400000" flipH="1">
            <a:off x="4458624" y="1816828"/>
            <a:ext cx="2611126" cy="2773481"/>
          </a:xfrm>
          <a:prstGeom prst="arc">
            <a:avLst>
              <a:gd name="adj1" fmla="val 5512948"/>
              <a:gd name="adj2" fmla="val 10362964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206431" y="4415905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"b"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58" name="Left Arrow 57"/>
          <p:cNvSpPr/>
          <p:nvPr/>
        </p:nvSpPr>
        <p:spPr>
          <a:xfrm rot="10800000">
            <a:off x="87549" y="4645648"/>
            <a:ext cx="402425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 from pixabay.com</a:t>
            </a:r>
            <a:endParaRPr lang="en-US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11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5" grpId="0" animBg="1"/>
      <p:bldP spid="52" grpId="0" animBg="1"/>
      <p:bldP spid="5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smtClean="0"/>
              <a:t>Loop Explanation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</p:spPr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044571" y="1869637"/>
            <a:ext cx="1701436" cy="1330962"/>
            <a:chOff x="2044571" y="1880918"/>
            <a:chExt cx="1701436" cy="133096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23" name="Group 22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6" name="Folded Corner 5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"a"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662226" y="1869637"/>
            <a:ext cx="1701436" cy="1330962"/>
            <a:chOff x="2044571" y="1880918"/>
            <a:chExt cx="1701436" cy="1330962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27" name="Group 26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30" name="Folded Corner 29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"b"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279881" y="1869637"/>
            <a:ext cx="1701436" cy="1330962"/>
            <a:chOff x="2044571" y="1880918"/>
            <a:chExt cx="1701436" cy="1330962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37" name="Folded Corner 36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"c"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2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897535" y="1869637"/>
            <a:ext cx="1701436" cy="1330962"/>
            <a:chOff x="2044571" y="1880918"/>
            <a:chExt cx="1701436" cy="1330962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41" name="Group 40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44" name="Folded Corner 43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"d"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3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9498" y="4121582"/>
            <a:ext cx="2362200" cy="1847850"/>
          </a:xfrm>
          <a:prstGeom prst="rect">
            <a:avLst/>
          </a:prstGeom>
        </p:spPr>
      </p:pic>
      <p:sp>
        <p:nvSpPr>
          <p:cNvPr id="47" name="Folded Corner 46"/>
          <p:cNvSpPr/>
          <p:nvPr/>
        </p:nvSpPr>
        <p:spPr>
          <a:xfrm rot="10800000" flipH="1">
            <a:off x="6280285" y="4296549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57043" y="4387673"/>
            <a:ext cx="2095500" cy="1552575"/>
          </a:xfrm>
          <a:prstGeom prst="rect">
            <a:avLst/>
          </a:prstGeom>
        </p:spPr>
      </p:pic>
      <p:sp>
        <p:nvSpPr>
          <p:cNvPr id="50" name="Rectangle 49"/>
          <p:cNvSpPr/>
          <p:nvPr/>
        </p:nvSpPr>
        <p:spPr>
          <a:xfrm rot="20972401">
            <a:off x="6146680" y="5224722"/>
            <a:ext cx="131439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listItem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206431" y="4415905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"b"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52" name="Arc 51"/>
          <p:cNvSpPr/>
          <p:nvPr/>
        </p:nvSpPr>
        <p:spPr>
          <a:xfrm rot="16200000">
            <a:off x="3684239" y="3987672"/>
            <a:ext cx="1863971" cy="2356686"/>
          </a:xfrm>
          <a:prstGeom prst="arc">
            <a:avLst>
              <a:gd name="adj1" fmla="val 5916480"/>
              <a:gd name="adj2" fmla="val 12011435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293562" y="5652132"/>
            <a:ext cx="2831993" cy="76944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output: </a:t>
            </a:r>
            <a:r>
              <a:rPr lang="en-US" sz="4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4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075543" y="564021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sz="4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1" name="Left Arrow 50"/>
          <p:cNvSpPr/>
          <p:nvPr/>
        </p:nvSpPr>
        <p:spPr>
          <a:xfrm rot="10800000">
            <a:off x="87549" y="5045507"/>
            <a:ext cx="402425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 from pixabay.com</a:t>
            </a:r>
            <a:endParaRPr lang="en-US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638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smtClean="0"/>
              <a:t>Loop Explanation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</p:spPr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044571" y="1869637"/>
            <a:ext cx="1701436" cy="1330962"/>
            <a:chOff x="2044571" y="1880918"/>
            <a:chExt cx="1701436" cy="133096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23" name="Group 22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6" name="Folded Corner 5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"a"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662226" y="1869637"/>
            <a:ext cx="1701436" cy="1330962"/>
            <a:chOff x="2044571" y="1880918"/>
            <a:chExt cx="1701436" cy="1330962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27" name="Group 26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30" name="Folded Corner 29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"b"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279881" y="1869637"/>
            <a:ext cx="1701436" cy="1330962"/>
            <a:chOff x="2044571" y="1880918"/>
            <a:chExt cx="1701436" cy="1330962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37" name="Folded Corner 36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"c"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2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897535" y="1869637"/>
            <a:ext cx="1701436" cy="1330962"/>
            <a:chOff x="2044571" y="1880918"/>
            <a:chExt cx="1701436" cy="1330962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41" name="Group 40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44" name="Folded Corner 43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"d"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3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9498" y="4121582"/>
            <a:ext cx="2362200" cy="184785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6206431" y="4296549"/>
            <a:ext cx="974558" cy="1050587"/>
            <a:chOff x="6206431" y="4296549"/>
            <a:chExt cx="974558" cy="1050587"/>
          </a:xfrm>
        </p:grpSpPr>
        <p:sp>
          <p:nvSpPr>
            <p:cNvPr id="47" name="Folded Corner 46"/>
            <p:cNvSpPr/>
            <p:nvPr/>
          </p:nvSpPr>
          <p:spPr>
            <a:xfrm rot="10800000" flipH="1">
              <a:off x="6280285" y="4296549"/>
              <a:ext cx="826851" cy="1050587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206431" y="4415905"/>
              <a:ext cx="974558" cy="729748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3600" dirty="0" smtClean="0">
                  <a:solidFill>
                    <a:prstClr val="black"/>
                  </a:solidFill>
                </a:rPr>
                <a:t>"b"</a:t>
              </a:r>
              <a:endParaRPr lang="en-US" sz="3600" dirty="0">
                <a:solidFill>
                  <a:prstClr val="black"/>
                </a:solidFill>
              </a:endParaRPr>
            </a:p>
          </p:txBody>
        </p:sp>
      </p:grpSp>
      <p:sp>
        <p:nvSpPr>
          <p:cNvPr id="51" name="Rectangle 50"/>
          <p:cNvSpPr/>
          <p:nvPr/>
        </p:nvSpPr>
        <p:spPr>
          <a:xfrm rot="18213462" flipH="1">
            <a:off x="6640446" y="4304646"/>
            <a:ext cx="108262" cy="710119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5" name="Folded Corner 54"/>
          <p:cNvSpPr/>
          <p:nvPr/>
        </p:nvSpPr>
        <p:spPr>
          <a:xfrm rot="10800000" flipH="1">
            <a:off x="6280285" y="4296549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prstClr val="white"/>
              </a:solidFill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57043" y="4387673"/>
            <a:ext cx="2095500" cy="1552575"/>
          </a:xfrm>
          <a:prstGeom prst="rect">
            <a:avLst/>
          </a:prstGeom>
        </p:spPr>
      </p:pic>
      <p:sp>
        <p:nvSpPr>
          <p:cNvPr id="50" name="Rectangle 49"/>
          <p:cNvSpPr/>
          <p:nvPr/>
        </p:nvSpPr>
        <p:spPr>
          <a:xfrm rot="20972401">
            <a:off x="6146680" y="5224722"/>
            <a:ext cx="131439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listItem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52" name="Arc 51"/>
          <p:cNvSpPr/>
          <p:nvPr/>
        </p:nvSpPr>
        <p:spPr>
          <a:xfrm rot="7505844" flipH="1">
            <a:off x="5713999" y="1923677"/>
            <a:ext cx="2611126" cy="2773481"/>
          </a:xfrm>
          <a:prstGeom prst="arc">
            <a:avLst>
              <a:gd name="adj1" fmla="val 7086518"/>
              <a:gd name="adj2" fmla="val 10362964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206431" y="4415905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"c"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58" name="Left Arrow 57"/>
          <p:cNvSpPr/>
          <p:nvPr/>
        </p:nvSpPr>
        <p:spPr>
          <a:xfrm rot="10800000">
            <a:off x="87549" y="4645648"/>
            <a:ext cx="402425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 from pixabay.com</a:t>
            </a:r>
            <a:endParaRPr lang="en-US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67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5" grpId="0" animBg="1"/>
      <p:bldP spid="52" grpId="0" animBg="1"/>
      <p:bldP spid="5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smtClean="0"/>
              <a:t>Loop Explanation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</p:spPr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044571" y="1869637"/>
            <a:ext cx="1701436" cy="1330962"/>
            <a:chOff x="2044571" y="1880918"/>
            <a:chExt cx="1701436" cy="133096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23" name="Group 22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6" name="Folded Corner 5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"a"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662226" y="1869637"/>
            <a:ext cx="1701436" cy="1330962"/>
            <a:chOff x="2044571" y="1880918"/>
            <a:chExt cx="1701436" cy="1330962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27" name="Group 26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30" name="Folded Corner 29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"b"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279881" y="1869637"/>
            <a:ext cx="1701436" cy="1330962"/>
            <a:chOff x="2044571" y="1880918"/>
            <a:chExt cx="1701436" cy="1330962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37" name="Folded Corner 36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"c"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2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897535" y="1869637"/>
            <a:ext cx="1701436" cy="1330962"/>
            <a:chOff x="2044571" y="1880918"/>
            <a:chExt cx="1701436" cy="1330962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41" name="Group 40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44" name="Folded Corner 43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"d"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3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9498" y="4121582"/>
            <a:ext cx="2362200" cy="1847850"/>
          </a:xfrm>
          <a:prstGeom prst="rect">
            <a:avLst/>
          </a:prstGeom>
        </p:spPr>
      </p:pic>
      <p:sp>
        <p:nvSpPr>
          <p:cNvPr id="47" name="Folded Corner 46"/>
          <p:cNvSpPr/>
          <p:nvPr/>
        </p:nvSpPr>
        <p:spPr>
          <a:xfrm rot="10800000" flipH="1">
            <a:off x="6280285" y="4296549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57043" y="4387673"/>
            <a:ext cx="2095500" cy="1552575"/>
          </a:xfrm>
          <a:prstGeom prst="rect">
            <a:avLst/>
          </a:prstGeom>
        </p:spPr>
      </p:pic>
      <p:sp>
        <p:nvSpPr>
          <p:cNvPr id="50" name="Rectangle 49"/>
          <p:cNvSpPr/>
          <p:nvPr/>
        </p:nvSpPr>
        <p:spPr>
          <a:xfrm rot="20972401">
            <a:off x="6146680" y="5224722"/>
            <a:ext cx="131439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listItem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206431" y="4415905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"c"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52" name="Arc 51"/>
          <p:cNvSpPr/>
          <p:nvPr/>
        </p:nvSpPr>
        <p:spPr>
          <a:xfrm rot="16200000">
            <a:off x="3684239" y="3987672"/>
            <a:ext cx="1863971" cy="2356686"/>
          </a:xfrm>
          <a:prstGeom prst="arc">
            <a:avLst>
              <a:gd name="adj1" fmla="val 5916480"/>
              <a:gd name="adj2" fmla="val 12011435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293562" y="5652132"/>
            <a:ext cx="2831993" cy="76944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output: </a:t>
            </a:r>
            <a:r>
              <a:rPr lang="en-US" sz="4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4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075543" y="564021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endParaRPr lang="en-US" sz="4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1" name="Left Arrow 50"/>
          <p:cNvSpPr/>
          <p:nvPr/>
        </p:nvSpPr>
        <p:spPr>
          <a:xfrm rot="10800000">
            <a:off x="87549" y="5045507"/>
            <a:ext cx="402425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 from pixabay.com</a:t>
            </a:r>
            <a:endParaRPr lang="en-US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723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Two-dimensional lists</a:t>
            </a:r>
          </a:p>
          <a:p>
            <a:r>
              <a:rPr lang="en-US" dirty="0" smtClean="0"/>
              <a:t>Lists and functions</a:t>
            </a:r>
          </a:p>
          <a:p>
            <a:r>
              <a:rPr lang="en-US" dirty="0" smtClean="0"/>
              <a:t>Mutability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7" name="Up Ribbon 6"/>
          <p:cNvSpPr/>
          <p:nvPr/>
        </p:nvSpPr>
        <p:spPr>
          <a:xfrm>
            <a:off x="2088038" y="4911364"/>
            <a:ext cx="5222449" cy="1121790"/>
          </a:xfrm>
          <a:prstGeom prst="ribbon2">
            <a:avLst>
              <a:gd name="adj1" fmla="val 16667"/>
              <a:gd name="adj2" fmla="val 66967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Scope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Explosion 2 7"/>
          <p:cNvSpPr/>
          <p:nvPr/>
        </p:nvSpPr>
        <p:spPr>
          <a:xfrm>
            <a:off x="1833514" y="4454163"/>
            <a:ext cx="1640264" cy="914401"/>
          </a:xfrm>
          <a:prstGeom prst="irregularSeal2">
            <a:avLst/>
          </a:prstGeom>
          <a:solidFill>
            <a:schemeClr val="tx1"/>
          </a:solidFill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20387134">
            <a:off x="2097466" y="4697880"/>
            <a:ext cx="942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#TBT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051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  <p:bldP spid="8" grpId="0" animBg="1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smtClean="0"/>
              <a:t>Loop Explanation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</p:spPr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044571" y="1869637"/>
            <a:ext cx="1701436" cy="1330962"/>
            <a:chOff x="2044571" y="1880918"/>
            <a:chExt cx="1701436" cy="133096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23" name="Group 22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6" name="Folded Corner 5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"a"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662226" y="1869637"/>
            <a:ext cx="1701436" cy="1330962"/>
            <a:chOff x="2044571" y="1880918"/>
            <a:chExt cx="1701436" cy="1330962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27" name="Group 26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30" name="Folded Corner 29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"b"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279881" y="1869637"/>
            <a:ext cx="1701436" cy="1330962"/>
            <a:chOff x="2044571" y="1880918"/>
            <a:chExt cx="1701436" cy="1330962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37" name="Folded Corner 36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"c"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2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897535" y="1869637"/>
            <a:ext cx="1701436" cy="1330962"/>
            <a:chOff x="2044571" y="1880918"/>
            <a:chExt cx="1701436" cy="1330962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41" name="Group 40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44" name="Folded Corner 43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"d"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3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9498" y="4121582"/>
            <a:ext cx="2362200" cy="184785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6206431" y="4296549"/>
            <a:ext cx="974558" cy="1050587"/>
            <a:chOff x="6206431" y="4296549"/>
            <a:chExt cx="974558" cy="1050587"/>
          </a:xfrm>
        </p:grpSpPr>
        <p:sp>
          <p:nvSpPr>
            <p:cNvPr id="47" name="Folded Corner 46"/>
            <p:cNvSpPr/>
            <p:nvPr/>
          </p:nvSpPr>
          <p:spPr>
            <a:xfrm rot="10800000" flipH="1">
              <a:off x="6280285" y="4296549"/>
              <a:ext cx="826851" cy="1050587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206431" y="4415905"/>
              <a:ext cx="974558" cy="729748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3600" dirty="0" smtClean="0">
                  <a:solidFill>
                    <a:prstClr val="black"/>
                  </a:solidFill>
                </a:rPr>
                <a:t>"c"</a:t>
              </a:r>
              <a:endParaRPr lang="en-US" sz="3600" dirty="0">
                <a:solidFill>
                  <a:prstClr val="black"/>
                </a:solidFill>
              </a:endParaRPr>
            </a:p>
          </p:txBody>
        </p:sp>
      </p:grpSp>
      <p:sp>
        <p:nvSpPr>
          <p:cNvPr id="51" name="Rectangle 50"/>
          <p:cNvSpPr/>
          <p:nvPr/>
        </p:nvSpPr>
        <p:spPr>
          <a:xfrm rot="18213462" flipH="1">
            <a:off x="6640446" y="4304646"/>
            <a:ext cx="108262" cy="710119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5" name="Folded Corner 54"/>
          <p:cNvSpPr/>
          <p:nvPr/>
        </p:nvSpPr>
        <p:spPr>
          <a:xfrm rot="10800000" flipH="1">
            <a:off x="6280285" y="4296549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prstClr val="white"/>
              </a:solidFill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57043" y="4387673"/>
            <a:ext cx="2095500" cy="1552575"/>
          </a:xfrm>
          <a:prstGeom prst="rect">
            <a:avLst/>
          </a:prstGeom>
        </p:spPr>
      </p:pic>
      <p:sp>
        <p:nvSpPr>
          <p:cNvPr id="50" name="Rectangle 49"/>
          <p:cNvSpPr/>
          <p:nvPr/>
        </p:nvSpPr>
        <p:spPr>
          <a:xfrm rot="20972401">
            <a:off x="6146680" y="5224722"/>
            <a:ext cx="131439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listItem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52" name="Arc 51"/>
          <p:cNvSpPr/>
          <p:nvPr/>
        </p:nvSpPr>
        <p:spPr>
          <a:xfrm rot="14463020">
            <a:off x="5472306" y="1880164"/>
            <a:ext cx="2611126" cy="2773481"/>
          </a:xfrm>
          <a:prstGeom prst="arc">
            <a:avLst>
              <a:gd name="adj1" fmla="val 6777825"/>
              <a:gd name="adj2" fmla="val 10362964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206431" y="4415905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"d"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58" name="Left Arrow 57"/>
          <p:cNvSpPr/>
          <p:nvPr/>
        </p:nvSpPr>
        <p:spPr>
          <a:xfrm rot="10800000">
            <a:off x="87549" y="4645648"/>
            <a:ext cx="402425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 from pixabay.com</a:t>
            </a:r>
            <a:endParaRPr lang="en-US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22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5" grpId="0" animBg="1"/>
      <p:bldP spid="52" grpId="0" animBg="1"/>
      <p:bldP spid="5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smtClean="0"/>
              <a:t>Loop Explanation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</p:spPr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044571" y="1869637"/>
            <a:ext cx="1701436" cy="1330962"/>
            <a:chOff x="2044571" y="1880918"/>
            <a:chExt cx="1701436" cy="133096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23" name="Group 22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6" name="Folded Corner 5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"a"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662226" y="1869637"/>
            <a:ext cx="1701436" cy="1330962"/>
            <a:chOff x="2044571" y="1880918"/>
            <a:chExt cx="1701436" cy="1330962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27" name="Group 26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30" name="Folded Corner 29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"b"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279881" y="1869637"/>
            <a:ext cx="1701436" cy="1330962"/>
            <a:chOff x="2044571" y="1880918"/>
            <a:chExt cx="1701436" cy="1330962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37" name="Folded Corner 36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"c"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2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897535" y="1869637"/>
            <a:ext cx="1701436" cy="1330962"/>
            <a:chOff x="2044571" y="1880918"/>
            <a:chExt cx="1701436" cy="1330962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4571" y="1880918"/>
              <a:ext cx="1701436" cy="1330962"/>
            </a:xfrm>
            <a:prstGeom prst="rect">
              <a:avLst/>
            </a:prstGeom>
          </p:spPr>
        </p:pic>
        <p:grpSp>
          <p:nvGrpSpPr>
            <p:cNvPr id="41" name="Group 40"/>
            <p:cNvGrpSpPr/>
            <p:nvPr/>
          </p:nvGrpSpPr>
          <p:grpSpPr>
            <a:xfrm>
              <a:off x="2536459" y="2051557"/>
              <a:ext cx="717660" cy="773647"/>
              <a:chOff x="6691808" y="5025910"/>
              <a:chExt cx="974558" cy="1050587"/>
            </a:xfrm>
          </p:grpSpPr>
          <p:sp>
            <p:nvSpPr>
              <p:cNvPr id="44" name="Folded Corner 43"/>
              <p:cNvSpPr/>
              <p:nvPr/>
            </p:nvSpPr>
            <p:spPr>
              <a:xfrm rot="10800000" flipH="1">
                <a:off x="6765662" y="5025910"/>
                <a:ext cx="826851" cy="1050587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6691808" y="5186329"/>
                <a:ext cx="974558" cy="729748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"d"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7628" y="2072577"/>
              <a:ext cx="1509338" cy="1118283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2839962" y="2561639"/>
              <a:ext cx="46198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dirty="0" smtClean="0">
                  <a:ln w="22225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3</a:t>
              </a:r>
              <a:endPara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9498" y="4121582"/>
            <a:ext cx="2362200" cy="1847850"/>
          </a:xfrm>
          <a:prstGeom prst="rect">
            <a:avLst/>
          </a:prstGeom>
        </p:spPr>
      </p:pic>
      <p:sp>
        <p:nvSpPr>
          <p:cNvPr id="47" name="Folded Corner 46"/>
          <p:cNvSpPr/>
          <p:nvPr/>
        </p:nvSpPr>
        <p:spPr>
          <a:xfrm rot="10800000" flipH="1">
            <a:off x="6280285" y="4296549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57043" y="4387673"/>
            <a:ext cx="2095500" cy="1552575"/>
          </a:xfrm>
          <a:prstGeom prst="rect">
            <a:avLst/>
          </a:prstGeom>
        </p:spPr>
      </p:pic>
      <p:sp>
        <p:nvSpPr>
          <p:cNvPr id="50" name="Rectangle 49"/>
          <p:cNvSpPr/>
          <p:nvPr/>
        </p:nvSpPr>
        <p:spPr>
          <a:xfrm rot="20972401">
            <a:off x="6146680" y="5224722"/>
            <a:ext cx="131439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listItem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206431" y="4415905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"d"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52" name="Arc 51"/>
          <p:cNvSpPr/>
          <p:nvPr/>
        </p:nvSpPr>
        <p:spPr>
          <a:xfrm rot="16200000">
            <a:off x="3684239" y="3987672"/>
            <a:ext cx="1863971" cy="2356686"/>
          </a:xfrm>
          <a:prstGeom prst="arc">
            <a:avLst>
              <a:gd name="adj1" fmla="val 5916480"/>
              <a:gd name="adj2" fmla="val 12011435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293562" y="5652132"/>
            <a:ext cx="2831993" cy="76944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output: </a:t>
            </a:r>
            <a:r>
              <a:rPr lang="en-US" sz="4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4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075543" y="564021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endParaRPr lang="en-US" sz="4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1" name="Left Arrow 50"/>
          <p:cNvSpPr/>
          <p:nvPr/>
        </p:nvSpPr>
        <p:spPr>
          <a:xfrm rot="10800000">
            <a:off x="87549" y="5045507"/>
            <a:ext cx="402425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 from pixabay.com</a:t>
            </a:r>
            <a:endParaRPr lang="en-US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67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Example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2579" cy="4156799"/>
          </a:xfrm>
        </p:spPr>
        <p:txBody>
          <a:bodyPr/>
          <a:lstStyle/>
          <a:p>
            <a:r>
              <a:rPr lang="en-US" dirty="0" smtClean="0"/>
              <a:t>Write code that uses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to find </a:t>
            </a:r>
            <a:br>
              <a:rPr lang="en-US" dirty="0" smtClean="0"/>
            </a:br>
            <a:r>
              <a:rPr lang="en-US" dirty="0" smtClean="0"/>
              <a:t>the average from a list of numbers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[98, 75, 89, 100, 45, 82]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total = 0  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we have to initialize total to zero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total = total + n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so that we can use it here</a:t>
            </a:r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avg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total /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average in the class is:"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avg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72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Note: Variable Names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Remember, variable names should </a:t>
            </a:r>
            <a:r>
              <a:rPr lang="en-US" b="1" u="sng" dirty="0" smtClean="0"/>
              <a:t>always</a:t>
            </a:r>
            <a:r>
              <a:rPr lang="en-US" dirty="0" smtClean="0"/>
              <a:t> be meaningful</a:t>
            </a:r>
          </a:p>
          <a:p>
            <a:pPr lvl="1"/>
            <a:r>
              <a:rPr lang="en-US" dirty="0" smtClean="0"/>
              <a:t>And they should be more than one letter!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There’s one exception: loop variables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The context for their name is clear</a:t>
            </a:r>
          </a:p>
          <a:p>
            <a:pPr lvl="1"/>
            <a:r>
              <a:rPr lang="en-US" dirty="0" smtClean="0"/>
              <a:t>You can still make them longer if you want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259306" y="4476344"/>
            <a:ext cx="3312694" cy="946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itchFamily="34" charset="0"/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lvl="1" indent="0">
              <a:buFont typeface="Arial" pitchFamily="34" charset="0"/>
              <a:buNone/>
            </a:pP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sum = sum + n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717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Strings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</a:t>
            </a:r>
            <a:r>
              <a:rPr lang="en-US" dirty="0" smtClean="0"/>
              <a:t>e can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on strings as well</a:t>
            </a:r>
          </a:p>
          <a:p>
            <a:pPr lvl="3"/>
            <a:endParaRPr lang="en-US" dirty="0" smtClean="0"/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music =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"jazz"</a:t>
            </a:r>
            <a:endParaRPr lang="en-US" sz="20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music: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(c)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goes through the string letter by letter, and handles each one separately</a:t>
            </a:r>
            <a:endParaRPr lang="en-US" dirty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91449" y="3353886"/>
            <a:ext cx="655365" cy="1323439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79693" y="3600106"/>
            <a:ext cx="237022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will this code do?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813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Variable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28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Updating Loop Variable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 you think this code does</a:t>
            </a:r>
            <a:r>
              <a:rPr lang="en-US" dirty="0" smtClean="0"/>
              <a:t>?</a:t>
            </a:r>
          </a:p>
          <a:p>
            <a:pPr lvl="3"/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[1, 2, 3, 4]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"List is now:"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5197" y="5507531"/>
            <a:ext cx="5618249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 is now</a:t>
            </a:r>
            <a:r>
              <a:rPr lang="en-US" sz="28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[1, 2, 3, 4]</a:t>
            </a:r>
          </a:p>
        </p:txBody>
      </p:sp>
    </p:spTree>
    <p:extLst>
      <p:ext uri="{BB962C8B-B14F-4D97-AF65-F5344CB8AC3E}">
        <p14:creationId xmlns:p14="http://schemas.microsoft.com/office/powerpoint/2010/main" val="423668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“Copying” the List Elements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loop variable is a separate “box” </a:t>
            </a:r>
            <a:br>
              <a:rPr lang="en-US" dirty="0" smtClean="0"/>
            </a:br>
            <a:r>
              <a:rPr lang="en-US" dirty="0" smtClean="0"/>
              <a:t>from the elements of the list itself</a:t>
            </a:r>
          </a:p>
          <a:p>
            <a:pPr lvl="1"/>
            <a:r>
              <a:rPr lang="en-US" sz="3200" dirty="0" smtClean="0"/>
              <a:t>It’s only a </a:t>
            </a:r>
            <a:r>
              <a:rPr lang="en-US" sz="3200" u="sng" dirty="0" smtClean="0"/>
              <a:t>copy</a:t>
            </a:r>
            <a:r>
              <a:rPr lang="en-US" sz="3200" dirty="0" smtClean="0"/>
              <a:t> of each element’s </a:t>
            </a:r>
            <a:r>
              <a:rPr lang="en-US" sz="3200" u="sng" dirty="0" smtClean="0"/>
              <a:t>value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Editing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doesn’t change the </a:t>
            </a:r>
            <a:br>
              <a:rPr lang="en-US" dirty="0" smtClean="0"/>
            </a:br>
            <a:r>
              <a:rPr lang="en-US" dirty="0" smtClean="0"/>
              <a:t>actual contents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There is a way to do this, though!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376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“Copying” the List Elements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60340" cy="4517689"/>
          </a:xfrm>
        </p:spPr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is essentially doing this: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[0]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[1]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listItem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and so on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/>
              <a:t>You can see now why </a:t>
            </a:r>
            <a:r>
              <a:rPr lang="en-US" dirty="0" smtClean="0"/>
              <a:t>this doesn’t change the list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21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Printing a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dirty="0" smtClean="0"/>
              <a:t>Given a list of strings called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food</a:t>
            </a:r>
            <a:r>
              <a:rPr lang="en-US" dirty="0" smtClean="0"/>
              <a:t>,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to print out that each food is yummy!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food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apples"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bananas"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cherries"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"durians"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for loop goes here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food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(f,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"are yummy!"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26252" y="4542053"/>
            <a:ext cx="3236495" cy="1323439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apples are yummy!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bananas are yummy!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cherries are yummy!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durians are yummy!</a:t>
            </a:r>
          </a:p>
        </p:txBody>
      </p:sp>
      <p:pic>
        <p:nvPicPr>
          <p:cNvPr id="1026" name="Picture 2" descr="https://pixabay.com/static/uploads/photo/2013/07/12/19/24/durian-fruit-154723_64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159" y="5248619"/>
            <a:ext cx="1416928" cy="125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Images from pixabay.com</a:t>
            </a:r>
            <a:endParaRPr lang="en-US" sz="900" dirty="0">
              <a:solidFill>
                <a:prstClr val="black"/>
              </a:solidFill>
            </a:endParaRPr>
          </a:p>
        </p:txBody>
      </p:sp>
      <p:pic>
        <p:nvPicPr>
          <p:cNvPr id="1028" name="Picture 4" descr="https://pixabay.com/static/uploads/photo/2013/07/12/16/57/banana-151553_64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916" y="5479609"/>
            <a:ext cx="1592026" cy="1019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pixabay.com/static/uploads/photo/2012/04/13/21/29/apple-33709_64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32" y="5750344"/>
            <a:ext cx="745309" cy="94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pixabay.com/static/uploads/photo/2012/04/26/19/41/cherries-42904_640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617" y="5709216"/>
            <a:ext cx="941866" cy="79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15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268256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/>
              <a:t>function</a:t>
            </a:r>
          </a:p>
        </p:txBody>
      </p:sp>
    </p:spTree>
    <p:extLst>
      <p:ext uri="{BB962C8B-B14F-4D97-AF65-F5344CB8AC3E}">
        <p14:creationId xmlns:p14="http://schemas.microsoft.com/office/powerpoint/2010/main" val="3403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Range of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10075" cy="4156799"/>
          </a:xfrm>
        </p:spPr>
        <p:txBody>
          <a:bodyPr/>
          <a:lstStyle/>
          <a:p>
            <a:r>
              <a:rPr lang="en-US" dirty="0"/>
              <a:t>Python has a built-in function </a:t>
            </a:r>
            <a:r>
              <a:rPr lang="en-US" dirty="0" smtClean="0"/>
              <a:t>called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dirty="0" smtClean="0"/>
              <a:t> that </a:t>
            </a:r>
            <a:r>
              <a:rPr lang="en-US" dirty="0"/>
              <a:t>can generate a list of numbers</a:t>
            </a: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 =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(0, 10))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(ex)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3452" y="5651047"/>
            <a:ext cx="5690938" cy="461665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[0, 1, 2, 3, 4, 5, 6, 7, 8, 9</a:t>
            </a: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kern="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36970" y="3109687"/>
            <a:ext cx="681909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cast it to a list to force it generate the numbers now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261938" y="3547288"/>
            <a:ext cx="421104" cy="57954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895472" y="4409164"/>
            <a:ext cx="321243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like slicing – it’s UP TO (but not including) 10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5245768" y="4499812"/>
            <a:ext cx="838201" cy="43313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5799221" y="4932947"/>
            <a:ext cx="284748" cy="7181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69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range(start, stop, step)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5210942"/>
            <a:ext cx="191452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name of the function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414461" y="2538662"/>
            <a:ext cx="0" cy="276726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371722" y="3433010"/>
            <a:ext cx="2214062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number we want to start counting at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470612" y="2538662"/>
            <a:ext cx="1" cy="103471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123014" y="4975056"/>
            <a:ext cx="287718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number we want to count UP TO (but will </a:t>
            </a:r>
            <a:r>
              <a:rPr lang="en-US" sz="2400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include)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5561604" y="2538662"/>
            <a:ext cx="0" cy="252663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065053" y="3775175"/>
            <a:ext cx="252236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how much we want to count by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7326235" y="2538662"/>
            <a:ext cx="0" cy="129941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227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8" grpId="0" animBg="1"/>
      <p:bldP spid="3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three ways we can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</a:p>
          <a:p>
            <a:pPr lvl="3"/>
            <a:endParaRPr lang="en-US" sz="1400" dirty="0" smtClean="0"/>
          </a:p>
          <a:p>
            <a:r>
              <a:rPr lang="en-US" dirty="0" smtClean="0"/>
              <a:t>With one number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With two numbers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(10, 20)</a:t>
            </a:r>
            <a:endParaRPr lang="en-US" dirty="0"/>
          </a:p>
          <a:p>
            <a:r>
              <a:rPr lang="en-US" dirty="0" smtClean="0"/>
              <a:t>With three numbers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(10, 20, 2)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40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with One Number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569" y="1969364"/>
            <a:ext cx="8710862" cy="4156799"/>
          </a:xfrm>
        </p:spPr>
        <p:txBody>
          <a:bodyPr/>
          <a:lstStyle/>
          <a:p>
            <a:r>
              <a:rPr lang="en-US" dirty="0" smtClean="0"/>
              <a:t>If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dirty="0" smtClean="0"/>
              <a:t> is given only one number</a:t>
            </a:r>
          </a:p>
          <a:p>
            <a:pPr lvl="1"/>
            <a:r>
              <a:rPr lang="en-US" dirty="0" smtClean="0"/>
              <a:t>It will start counting at 0</a:t>
            </a:r>
          </a:p>
          <a:p>
            <a:pPr lvl="1"/>
            <a:r>
              <a:rPr lang="en-US" dirty="0" smtClean="0"/>
              <a:t>And will count </a:t>
            </a:r>
            <a:r>
              <a:rPr lang="en-US" b="1" u="sng" dirty="0" smtClean="0"/>
              <a:t>up to</a:t>
            </a:r>
            <a:r>
              <a:rPr lang="en-US" dirty="0" smtClean="0"/>
              <a:t> (but not including) that number</a:t>
            </a:r>
          </a:p>
          <a:p>
            <a:pPr lvl="1"/>
            <a:r>
              <a:rPr lang="en-US" dirty="0" smtClean="0"/>
              <a:t>Incrementing by one</a:t>
            </a:r>
            <a:endParaRPr lang="en-US" dirty="0"/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52546" y="3817839"/>
            <a:ext cx="811292" cy="2308324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05693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with Two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If we give it two numbers, it will count from the first number </a:t>
            </a:r>
            <a:r>
              <a:rPr lang="en-US" u="sng" dirty="0" smtClean="0"/>
              <a:t>up to</a:t>
            </a:r>
            <a:r>
              <a:rPr lang="en-US" dirty="0" smtClean="0"/>
              <a:t> the second number</a:t>
            </a:r>
          </a:p>
          <a:p>
            <a:pPr marL="9144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(5,10):</a:t>
            </a:r>
          </a:p>
          <a:p>
            <a:pPr marL="9144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(10,5):</a:t>
            </a:r>
          </a:p>
          <a:p>
            <a:pPr marL="9144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(b)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871609" y="5408576"/>
            <a:ext cx="1001948" cy="35992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352412" y="2999509"/>
            <a:ext cx="636194" cy="2246769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754877" y="4122893"/>
            <a:ext cx="3492227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032115" y="5590704"/>
            <a:ext cx="636194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kern="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49500" y="5611485"/>
            <a:ext cx="271913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counts </a:t>
            </a:r>
            <a:r>
              <a:rPr lang="en-US" sz="2400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up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by default!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481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with Two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If we give it two numbers, it will count from the first number </a:t>
            </a:r>
            <a:r>
              <a:rPr lang="en-US" u="sng" dirty="0" smtClean="0"/>
              <a:t>up to</a:t>
            </a:r>
            <a:r>
              <a:rPr lang="en-US" dirty="0" smtClean="0"/>
              <a:t> the second number</a:t>
            </a:r>
          </a:p>
          <a:p>
            <a:pPr marL="9144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(-10, -5):</a:t>
            </a:r>
          </a:p>
          <a:p>
            <a:pPr marL="9144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(c)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52412" y="2999509"/>
            <a:ext cx="867460" cy="2246769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-10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-9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-8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-7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-6</a:t>
            </a:r>
            <a:endParaRPr lang="en-US" sz="2800" b="1" kern="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725694" y="4122893"/>
            <a:ext cx="3521410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428844" y="4587153"/>
            <a:ext cx="252236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from a lower to a higher number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876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with Three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If we give it three numbers, it will count from the first number up to the second number,  and it will do so in steps of the third number</a:t>
            </a:r>
          </a:p>
          <a:p>
            <a:pPr marL="9144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threeA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list(range(2, 11, 2))</a:t>
            </a: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threeA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[2, 4, 6, 8, 10]</a:t>
            </a: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threeB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list(range(3,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28,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5))</a:t>
            </a: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threeB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[3, 8, 13, 18, 23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90800" y="5890478"/>
            <a:ext cx="609600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starts counting at the first number!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1744580" y="5763126"/>
            <a:ext cx="846220" cy="363037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759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Counting Down with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default,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counts up</a:t>
            </a:r>
          </a:p>
          <a:p>
            <a:pPr lvl="1"/>
            <a:r>
              <a:rPr lang="en-US" dirty="0" smtClean="0"/>
              <a:t>But we can change this behavior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If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STEP</a:t>
            </a:r>
            <a:r>
              <a:rPr lang="en-US" dirty="0" smtClean="0"/>
              <a:t> is set to a </a:t>
            </a:r>
            <a:r>
              <a:rPr lang="en-US" u="sng" dirty="0" smtClean="0"/>
              <a:t>negative</a:t>
            </a:r>
            <a:r>
              <a:rPr lang="en-US" dirty="0" smtClean="0"/>
              <a:t> number, then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can be used to count down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downA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list(range(10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0, -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1))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downA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[10, 9, 8, 7, 6, 5, 4, 3, 2, 1]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853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/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use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function to control a loop through “counting”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(0, 20):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will this code do?</a:t>
            </a:r>
          </a:p>
          <a:p>
            <a:pPr lvl="1"/>
            <a:r>
              <a:rPr lang="en-US" dirty="0" smtClean="0"/>
              <a:t>Print the numbers 1 through 20 on separate lines</a:t>
            </a:r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is still iterating over a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5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/>
              <a:t>To learn about and be able to use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</a:t>
            </a:r>
          </a:p>
          <a:p>
            <a:pPr lvl="1"/>
            <a:r>
              <a:rPr lang="en-US" sz="3200" dirty="0"/>
              <a:t>To understand the syntax of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sz="3200" dirty="0"/>
              <a:t>loop</a:t>
            </a:r>
          </a:p>
          <a:p>
            <a:pPr lvl="1"/>
            <a:r>
              <a:rPr lang="en-US" sz="3200" dirty="0"/>
              <a:t>To use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sz="3200" dirty="0"/>
              <a:t>loop to iterate through a list</a:t>
            </a:r>
          </a:p>
          <a:p>
            <a:endParaRPr lang="en-US" dirty="0"/>
          </a:p>
          <a:p>
            <a:r>
              <a:rPr lang="en-US" dirty="0"/>
              <a:t>To learn about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/>
              <a:t>function</a:t>
            </a:r>
          </a:p>
          <a:p>
            <a:r>
              <a:rPr lang="en-US" dirty="0" smtClean="0"/>
              <a:t>To be able to combine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</a:t>
            </a:r>
            <a:endParaRPr lang="en-US" dirty="0" smtClean="0"/>
          </a:p>
          <a:p>
            <a:r>
              <a:rPr lang="en-US" dirty="0" smtClean="0"/>
              <a:t>To create a 2D list using loops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11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we use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function 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loops, we </a:t>
            </a:r>
            <a:r>
              <a:rPr lang="en-US" u="sng" dirty="0" smtClean="0"/>
              <a:t>don’t</a:t>
            </a:r>
            <a:r>
              <a:rPr lang="en-US" dirty="0" smtClean="0"/>
              <a:t> need to cast it to a list</a:t>
            </a:r>
          </a:p>
          <a:p>
            <a:pPr lvl="1"/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handles that for us</a:t>
            </a:r>
          </a:p>
          <a:p>
            <a:pPr lvl="4"/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"Counting by fives..."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(5, 26, 5):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06918" y="3716972"/>
            <a:ext cx="613609" cy="1938992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15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25</a:t>
            </a:r>
            <a:endParaRPr lang="en-US" sz="2400" b="1" kern="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43100" y="5610694"/>
            <a:ext cx="412683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call the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function, but don’t need to cast it to a list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3818961" y="4686468"/>
            <a:ext cx="187556" cy="96949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34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30449" y="2693988"/>
            <a:ext cx="8283102" cy="1470025"/>
          </a:xfrm>
        </p:spPr>
        <p:txBody>
          <a:bodyPr/>
          <a:lstStyle/>
          <a:p>
            <a:r>
              <a:rPr lang="en-US" dirty="0" smtClean="0"/>
              <a:t>Combining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50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507" y="832186"/>
            <a:ext cx="8822987" cy="1143000"/>
          </a:xfrm>
        </p:spPr>
        <p:txBody>
          <a:bodyPr/>
          <a:lstStyle/>
          <a:p>
            <a:r>
              <a:rPr lang="en-US" dirty="0" smtClean="0"/>
              <a:t>Using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with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combine </a:t>
            </a:r>
            <a:r>
              <a:rPr lang="en-US" dirty="0"/>
              <a:t>a simple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 </a:t>
            </a:r>
            <a:r>
              <a:rPr lang="en-US" dirty="0" smtClean="0"/>
              <a:t>with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function, as shown below</a:t>
            </a:r>
          </a:p>
          <a:p>
            <a:pPr lvl="4"/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What’s the benefit to doing it this way?</a:t>
            </a:r>
          </a:p>
          <a:p>
            <a:r>
              <a:rPr lang="en-US" dirty="0" smtClean="0"/>
              <a:t>Why do we need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We’ll answer these questions momentarily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07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 vs Indexes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Previously</a:t>
            </a:r>
            <a:r>
              <a:rPr lang="en-US" dirty="0"/>
              <a:t>, </a:t>
            </a:r>
            <a:r>
              <a:rPr lang="en-US" dirty="0" smtClean="0"/>
              <a:t>we had used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/>
              <a:t>loop </a:t>
            </a:r>
            <a:r>
              <a:rPr lang="en-US" dirty="0" smtClean="0"/>
              <a:t>to </a:t>
            </a:r>
            <a:br>
              <a:rPr lang="en-US" dirty="0" smtClean="0"/>
            </a:br>
            <a:r>
              <a:rPr lang="en-US" dirty="0" smtClean="0"/>
              <a:t>iterate </a:t>
            </a:r>
            <a:r>
              <a:rPr lang="en-US" dirty="0"/>
              <a:t>over the </a:t>
            </a:r>
            <a:r>
              <a:rPr lang="en-US" b="1" u="sng" dirty="0"/>
              <a:t>contents</a:t>
            </a:r>
            <a:r>
              <a:rPr lang="en-US" dirty="0"/>
              <a:t> of the </a:t>
            </a:r>
            <a:r>
              <a:rPr lang="en-US" dirty="0" smtClean="0"/>
              <a:t>list</a:t>
            </a:r>
          </a:p>
          <a:p>
            <a:pPr lvl="1"/>
            <a:r>
              <a:rPr lang="en-US" dirty="0" smtClean="0"/>
              <a:t>For example: “a”, “b”, “c”, “d”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Just now, we used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/>
              <a:t>loop </a:t>
            </a:r>
            <a:r>
              <a:rPr lang="en-US" dirty="0" smtClean="0"/>
              <a:t>to </a:t>
            </a:r>
            <a:br>
              <a:rPr lang="en-US" dirty="0" smtClean="0"/>
            </a:br>
            <a:r>
              <a:rPr lang="en-US" dirty="0" smtClean="0"/>
              <a:t>iterate over the </a:t>
            </a:r>
            <a:r>
              <a:rPr lang="en-US" b="1" u="sng" dirty="0" smtClean="0"/>
              <a:t>indexes</a:t>
            </a:r>
            <a:r>
              <a:rPr lang="en-US" dirty="0" smtClean="0"/>
              <a:t> of the list</a:t>
            </a:r>
          </a:p>
          <a:p>
            <a:pPr lvl="1"/>
            <a:r>
              <a:rPr lang="en-US" dirty="0" smtClean="0"/>
              <a:t>For example: 0, 1, 2, 3</a:t>
            </a:r>
          </a:p>
          <a:p>
            <a:pPr lvl="3"/>
            <a:endParaRPr lang="en-US" dirty="0"/>
          </a:p>
          <a:p>
            <a:r>
              <a:rPr lang="en-US" dirty="0" smtClean="0"/>
              <a:t>Both examples are iterating over a list</a:t>
            </a:r>
          </a:p>
          <a:p>
            <a:pPr lvl="3"/>
            <a:endParaRPr lang="en-US" dirty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487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 we need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To know how many indexes the list has</a:t>
            </a:r>
          </a:p>
          <a:p>
            <a:pPr lvl="1"/>
            <a:r>
              <a:rPr lang="en-US" dirty="0" smtClean="0"/>
              <a:t>It will give us an integer value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Why do we need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To generate all the indexes of the list</a:t>
            </a:r>
          </a:p>
          <a:p>
            <a:r>
              <a:rPr lang="en-US" dirty="0" smtClean="0"/>
              <a:t>What does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do with one number?</a:t>
            </a:r>
          </a:p>
          <a:p>
            <a:pPr lvl="1"/>
            <a:r>
              <a:rPr lang="en-US" dirty="0" smtClean="0"/>
              <a:t>Start at 0, and count </a:t>
            </a:r>
            <a:r>
              <a:rPr lang="en-US" u="sng" dirty="0" smtClean="0"/>
              <a:t>up to</a:t>
            </a:r>
            <a:r>
              <a:rPr lang="en-US" dirty="0" smtClean="0"/>
              <a:t> the number given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72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Error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Pay attention with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Which goes on the outside?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</a:p>
          <a:p>
            <a:pPr lvl="1"/>
            <a:r>
              <a:rPr lang="en-US" dirty="0" smtClean="0"/>
              <a:t>It needs the </a:t>
            </a:r>
            <a:r>
              <a:rPr lang="en-US" u="sng" dirty="0" smtClean="0"/>
              <a:t>length</a:t>
            </a:r>
            <a:r>
              <a:rPr lang="en-US" dirty="0" smtClean="0"/>
              <a:t> to generate the indexes</a:t>
            </a:r>
          </a:p>
          <a:p>
            <a:pPr lvl="4"/>
            <a:endParaRPr lang="en-US" dirty="0"/>
          </a:p>
          <a:p>
            <a:r>
              <a:rPr lang="en-US" dirty="0" smtClean="0"/>
              <a:t>If you use them backwards:</a:t>
            </a:r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TypeError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'list' object cannot be interpreted as an integer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00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1143" y="2848451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LIVECODING!!!</a:t>
            </a:r>
            <a:endParaRPr lang="en-US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834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xit" presetSubtype="32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53" presetClass="entr" presetSubtype="16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4" presetClass="emph" presetSubtype="0" fill="hold" grpId="5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7037E-7 L 0 -0.07222 " pathEditMode="relative" rAng="0" ptsTypes="AA">
                                      <p:cBhvr>
                                        <p:cTn id="3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  <p:bldP spid="7" grpId="3"/>
      <p:bldP spid="7" grpId="4"/>
      <p:bldP spid="7" grpId="5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a Kennel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are running a kennel with space for 5 dogs</a:t>
            </a:r>
          </a:p>
          <a:p>
            <a:pPr lvl="2"/>
            <a:endParaRPr lang="en-US" dirty="0"/>
          </a:p>
          <a:p>
            <a:r>
              <a:rPr lang="en-US" dirty="0" smtClean="0"/>
              <a:t>You ask your 3 assistants to do the following, using the list of dogs in your office: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Tell you all of the dogs in the kennel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Tell you what pen number each dog is in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Later, all the dogs have been picked up, and someone dropped off their 5 German Shepherds, so the list in your office needs to be updated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03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https://upload.wikimedia.org/wikipedia/commons/thumb/5/5c/English_Bulldog_puppy.jpg/265px-English_Bulldog_pup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065" y="3686784"/>
            <a:ext cx="1858735" cy="168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a Kennel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dogs in your kennel at the start are: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48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457199" y="2645746"/>
          <a:ext cx="8005865" cy="94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1173"/>
                <a:gridCol w="1601173"/>
                <a:gridCol w="1457204"/>
                <a:gridCol w="1745142"/>
                <a:gridCol w="160117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Alaskan</a:t>
                      </a:r>
                      <a:r>
                        <a:rPr lang="en-US" sz="2800" baseline="0" dirty="0" smtClean="0"/>
                        <a:t> Klee Kai</a:t>
                      </a:r>
                      <a:endParaRPr lang="en-US" sz="2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Beagle</a:t>
                      </a:r>
                      <a:endParaRPr lang="en-US" sz="2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Chow </a:t>
                      </a:r>
                      <a:r>
                        <a:rPr lang="en-US" sz="2800" dirty="0" err="1" smtClean="0"/>
                        <a:t>Chow</a:t>
                      </a:r>
                      <a:endParaRPr lang="en-US" sz="2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Doberman</a:t>
                      </a:r>
                      <a:endParaRPr lang="en-US" sz="2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English Bulldog</a:t>
                      </a:r>
                      <a:endParaRPr lang="en-US" sz="2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3076" name="Picture 4" descr="https://upload.wikimedia.org/wikipedia/commons/thumb/6/65/Cute_beagle_puppy_lilly.jpg/320px-Cute_beagle_puppy_lill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896" y="4951379"/>
            <a:ext cx="2154053" cy="1541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upload.wikimedia.org/wikipedia/commons/5/54/WOWAKK-Kukai-Alaskan-Klee-Ka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53" y="3686784"/>
            <a:ext cx="2099452" cy="183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Images from wikimedia.org</a:t>
            </a:r>
          </a:p>
        </p:txBody>
      </p:sp>
      <p:pic>
        <p:nvPicPr>
          <p:cNvPr id="3078" name="Picture 6" descr="https://upload.wikimedia.org/wikipedia/commons/thumb/2/2c/01_Chow_Chow.jpg/192px-01_Chow_Chow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5" b="3878"/>
          <a:stretch/>
        </p:blipFill>
        <p:spPr bwMode="auto">
          <a:xfrm>
            <a:off x="3577003" y="3667328"/>
            <a:ext cx="1543575" cy="1789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upload.wikimedia.org/wikipedia/commons/thumb/c/cd/Dobermannwurf.jpg/640px-Dobermannwurf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9" t="34255" r="31062" b="24894"/>
          <a:stretch/>
        </p:blipFill>
        <p:spPr bwMode="auto">
          <a:xfrm>
            <a:off x="4805462" y="5039626"/>
            <a:ext cx="2694563" cy="1453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990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Loops to Make 2D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easiest way to create a 2D list is to</a:t>
            </a:r>
          </a:p>
          <a:p>
            <a:pPr lvl="1"/>
            <a:r>
              <a:rPr lang="en-US" dirty="0" smtClean="0"/>
              <a:t>Start with an empty one-dimensional list</a:t>
            </a:r>
          </a:p>
          <a:p>
            <a:pPr lvl="1"/>
            <a:r>
              <a:rPr lang="en-US" dirty="0" smtClean="0"/>
              <a:t>Create the first “row” as a separate list</a:t>
            </a:r>
            <a:endParaRPr lang="en-US" dirty="0"/>
          </a:p>
          <a:p>
            <a:pPr lvl="2"/>
            <a:r>
              <a:rPr lang="en-US" sz="2800" dirty="0" smtClean="0"/>
              <a:t>Append it to the original 1D list</a:t>
            </a:r>
            <a:endParaRPr lang="en-US" sz="2800" dirty="0"/>
          </a:p>
          <a:p>
            <a:pPr lvl="1"/>
            <a:r>
              <a:rPr lang="en-US" dirty="0" smtClean="0"/>
              <a:t>Repeat until all rows are added to the list</a:t>
            </a:r>
          </a:p>
          <a:p>
            <a:pPr lvl="3"/>
            <a:endParaRPr lang="en-US" dirty="0"/>
          </a:p>
          <a:p>
            <a:r>
              <a:rPr lang="en-US" dirty="0" smtClean="0"/>
              <a:t>You can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loop, but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 are great at creating lists of a specific size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8423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s://upload.wikimedia.org/wikipedia/commons/thumb/4/4b/Corkscrew_%28Cedar_Point%29_01.jpg/640px-Corkscrew_%28Cedar_Point%29_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9908" y="999214"/>
            <a:ext cx="7024184" cy="526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1" name="Title 6"/>
          <p:cNvSpPr txBox="1">
            <a:spLocks/>
          </p:cNvSpPr>
          <p:nvPr/>
        </p:nvSpPr>
        <p:spPr bwMode="auto">
          <a:xfrm>
            <a:off x="685800" y="2693988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34" charset="-128"/>
                <a:cs typeface="+mj-cs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endParaRPr lang="en-US" dirty="0" smtClean="0">
              <a:ln w="57150">
                <a:solidFill>
                  <a:prstClr val="white"/>
                </a:solidFill>
              </a:ln>
              <a:solidFill>
                <a:prstClr val="white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</a:endParaRPr>
          </a:p>
          <a:p>
            <a:r>
              <a:rPr lang="en-US" dirty="0" smtClean="0">
                <a:ln w="5715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</a:rPr>
              <a:t>Looping</a:t>
            </a:r>
          </a:p>
          <a:p>
            <a:r>
              <a:rPr lang="en-US" dirty="0" smtClean="0">
                <a:ln w="5715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</a:rPr>
              <a:t>(</a:t>
            </a:r>
            <a:r>
              <a:rPr lang="en-US" b="1" dirty="0" smtClean="0">
                <a:ln w="5715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smtClean="0">
                <a:ln w="5715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</a:rPr>
              <a:t>Loops)</a:t>
            </a:r>
            <a:endParaRPr lang="en-US" dirty="0">
              <a:ln w="57150">
                <a:solidFill>
                  <a:prstClr val="white"/>
                </a:solidFill>
              </a:ln>
              <a:solidFill>
                <a:prstClr val="white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Looping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smtClean="0"/>
              <a:t>Loops)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 from wikimedia.org</a:t>
            </a:r>
            <a:endParaRPr lang="en-US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29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Creating 2D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a 6-high by 4-wide list of underscores</a:t>
            </a:r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board = []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row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"_"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"_"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"_"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"_"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buNone/>
            </a:pP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(6):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board.append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row[:] 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579887" y="3874416"/>
            <a:ext cx="227734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why is this here?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297864" y="3999998"/>
            <a:ext cx="1333528" cy="107162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409459" y="4471198"/>
            <a:ext cx="2447767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each row needs to be individual, hence it needs to be deep copied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53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180" y="832186"/>
            <a:ext cx="8771641" cy="1143000"/>
          </a:xfrm>
        </p:spPr>
        <p:txBody>
          <a:bodyPr/>
          <a:lstStyle/>
          <a:p>
            <a:r>
              <a:rPr lang="en-US" dirty="0" smtClean="0"/>
              <a:t>Example: Creating 2D List from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Create a list of names and majors for 5 students</a:t>
            </a:r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info = []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(5):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name  =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name: "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major =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"Major? </a:t>
            </a:r>
            <a:r>
              <a:rPr lang="en-US" sz="2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row = [name, major]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info.append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(row)</a:t>
            </a:r>
          </a:p>
          <a:p>
            <a:pPr marL="0" indent="0">
              <a:buNone/>
            </a:pP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278229" y="5001043"/>
            <a:ext cx="227734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why doesn’t this row need to be deep copied?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845378" y="5231876"/>
            <a:ext cx="1517715" cy="49962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572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60557" cy="4517689"/>
          </a:xfrm>
        </p:spPr>
        <p:txBody>
          <a:bodyPr/>
          <a:lstStyle/>
          <a:p>
            <a:r>
              <a:rPr lang="en-US" dirty="0" smtClean="0"/>
              <a:t>HW 5 out on Blackboard</a:t>
            </a:r>
          </a:p>
          <a:p>
            <a:pPr lvl="1"/>
            <a:r>
              <a:rPr lang="en-US" dirty="0" smtClean="0"/>
              <a:t>Must re-take the Academic Integrity Quiz to see it</a:t>
            </a:r>
          </a:p>
          <a:p>
            <a:pPr lvl="1"/>
            <a:r>
              <a:rPr lang="en-US" dirty="0" smtClean="0"/>
              <a:t>Due Friday, April 7th @ 8:59:59 PM</a:t>
            </a:r>
          </a:p>
          <a:p>
            <a:pPr lvl="3"/>
            <a:endParaRPr lang="en-US" dirty="0"/>
          </a:p>
          <a:p>
            <a:r>
              <a:rPr lang="en-US" dirty="0" smtClean="0"/>
              <a:t>Discussions started again this week</a:t>
            </a:r>
          </a:p>
          <a:p>
            <a:pPr lvl="1"/>
            <a:r>
              <a:rPr lang="en-US" dirty="0" smtClean="0"/>
              <a:t>Remainder of labs will be in-person</a:t>
            </a:r>
          </a:p>
          <a:p>
            <a:pPr lvl="1"/>
            <a:r>
              <a:rPr lang="en-US" dirty="0" smtClean="0"/>
              <a:t>Pre Lab quizzes will come out Friday morning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Final exam is Friday, May 19th from 6 to 8 PM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366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 (Review)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 smtClean="0"/>
              <a:t>A program can proceed:</a:t>
            </a:r>
            <a:endParaRPr lang="en-US" dirty="0"/>
          </a:p>
          <a:p>
            <a:pPr lvl="1"/>
            <a:r>
              <a:rPr lang="en-US" sz="3200" dirty="0" smtClean="0"/>
              <a:t>In sequence</a:t>
            </a:r>
            <a:endParaRPr lang="en-US" sz="3200" dirty="0"/>
          </a:p>
          <a:p>
            <a:pPr lvl="1"/>
            <a:r>
              <a:rPr lang="en-US" sz="3200" dirty="0" smtClean="0"/>
              <a:t>Selectively (branching): make a choice</a:t>
            </a:r>
          </a:p>
          <a:p>
            <a:pPr lvl="1"/>
            <a:r>
              <a:rPr lang="en-US" sz="3200" dirty="0" smtClean="0"/>
              <a:t>Repetitively (iteratively): looping</a:t>
            </a:r>
          </a:p>
          <a:p>
            <a:pPr lvl="1"/>
            <a:r>
              <a:rPr lang="en-US" sz="3200" dirty="0" smtClean="0"/>
              <a:t>By calling a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13787" y="4416428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39252" y="3798449"/>
            <a:ext cx="5508462" cy="46063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41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has two kinds of loops, and they are used for two different purposes</a:t>
            </a:r>
          </a:p>
          <a:p>
            <a:pPr lvl="3"/>
            <a:endParaRPr lang="en-US" dirty="0"/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</a:p>
          <a:p>
            <a:pPr lvl="1"/>
            <a:r>
              <a:rPr lang="en-US" dirty="0"/>
              <a:t>Works for basically everything</a:t>
            </a:r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/>
              <a:t>loop:</a:t>
            </a:r>
          </a:p>
          <a:p>
            <a:pPr lvl="1"/>
            <a:r>
              <a:rPr lang="en-US" dirty="0" smtClean="0"/>
              <a:t>Best at </a:t>
            </a:r>
            <a:r>
              <a:rPr lang="en-US" b="1" i="1" dirty="0" smtClean="0"/>
              <a:t>iterating</a:t>
            </a:r>
            <a:r>
              <a:rPr lang="en-US" dirty="0" smtClean="0"/>
              <a:t> </a:t>
            </a:r>
            <a:r>
              <a:rPr lang="en-US" dirty="0"/>
              <a:t>over a list</a:t>
            </a:r>
          </a:p>
          <a:p>
            <a:pPr lvl="1"/>
            <a:r>
              <a:rPr lang="en-US" dirty="0"/>
              <a:t>Best at counted iterations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775035" y="4533547"/>
            <a:ext cx="4607670" cy="1592615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82705" y="4466792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we’re covering today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20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/>
              <a:t>Loops: Iterating over a List</a:t>
            </a:r>
          </a:p>
        </p:txBody>
      </p:sp>
    </p:spTree>
    <p:extLst>
      <p:ext uri="{BB962C8B-B14F-4D97-AF65-F5344CB8AC3E}">
        <p14:creationId xmlns:p14="http://schemas.microsoft.com/office/powerpoint/2010/main" val="153443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Iterating Through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Iteration</a:t>
            </a:r>
            <a:r>
              <a:rPr lang="en-US" dirty="0" smtClean="0"/>
              <a:t> is when we move through a </a:t>
            </a:r>
            <a:br>
              <a:rPr lang="en-US" dirty="0" smtClean="0"/>
            </a:br>
            <a:r>
              <a:rPr lang="en-US" dirty="0" smtClean="0"/>
              <a:t>list, one element at a time</a:t>
            </a:r>
          </a:p>
          <a:p>
            <a:pPr lvl="1"/>
            <a:r>
              <a:rPr lang="en-US" dirty="0"/>
              <a:t>Iteration is best completed with a loop</a:t>
            </a:r>
          </a:p>
          <a:p>
            <a:pPr lvl="1"/>
            <a:r>
              <a:rPr lang="en-US" dirty="0" smtClean="0"/>
              <a:t>We did this previously with our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Using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will make our code </a:t>
            </a:r>
            <a:br>
              <a:rPr lang="en-US" dirty="0" smtClean="0"/>
            </a:br>
            <a:r>
              <a:rPr lang="en-US" dirty="0" smtClean="0"/>
              <a:t>much faster and easier to write</a:t>
            </a:r>
          </a:p>
          <a:p>
            <a:pPr lvl="1"/>
            <a:r>
              <a:rPr lang="en-US" dirty="0" smtClean="0"/>
              <a:t>Even faster than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was to write!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72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16938</TotalTime>
  <Words>2121</Words>
  <Application>Microsoft Office PowerPoint</Application>
  <PresentationFormat>On-screen Show (4:3)</PresentationFormat>
  <Paragraphs>609</Paragraphs>
  <Slides>52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7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15 – For Loops</vt:lpstr>
      <vt:lpstr>Last Class We Covered</vt:lpstr>
      <vt:lpstr>Any Questions from Last Time?</vt:lpstr>
      <vt:lpstr>Today’s Objectives</vt:lpstr>
      <vt:lpstr> Looping (for Loops)</vt:lpstr>
      <vt:lpstr>Control Structures (Review)</vt:lpstr>
      <vt:lpstr>Looping</vt:lpstr>
      <vt:lpstr>for Loops: Iterating over a List</vt:lpstr>
      <vt:lpstr>Iterating Through Lists</vt:lpstr>
      <vt:lpstr>Parts of a for Loop</vt:lpstr>
      <vt:lpstr>Parts of a for Loop</vt:lpstr>
      <vt:lpstr>How a for Loop Works</vt:lpstr>
      <vt:lpstr>for Loop Explanation</vt:lpstr>
      <vt:lpstr>for Loop Explanation</vt:lpstr>
      <vt:lpstr>for Loop Explanation</vt:lpstr>
      <vt:lpstr>for Loop Explanation</vt:lpstr>
      <vt:lpstr>for Loop Explanation</vt:lpstr>
      <vt:lpstr>for Loop Explanation</vt:lpstr>
      <vt:lpstr>for Loop Explanation</vt:lpstr>
      <vt:lpstr>for Loop Explanation</vt:lpstr>
      <vt:lpstr>for Loop Explanation</vt:lpstr>
      <vt:lpstr>Another Example for Loop</vt:lpstr>
      <vt:lpstr>Quick Note: Variable Names</vt:lpstr>
      <vt:lpstr>Strings and for Loops</vt:lpstr>
      <vt:lpstr>The for Loop Variable</vt:lpstr>
      <vt:lpstr>Updating Loop Variable</vt:lpstr>
      <vt:lpstr>“Copying” the List Elements</vt:lpstr>
      <vt:lpstr>“Copying” the List Elements</vt:lpstr>
      <vt:lpstr>Practice: Printing a List</vt:lpstr>
      <vt:lpstr>The range() function</vt:lpstr>
      <vt:lpstr>Range of Numbers</vt:lpstr>
      <vt:lpstr>Syntax of range()</vt:lpstr>
      <vt:lpstr>Examples of range()</vt:lpstr>
      <vt:lpstr>range() with One Number</vt:lpstr>
      <vt:lpstr>range() with Two Numbers</vt:lpstr>
      <vt:lpstr>range() with Two Numbers</vt:lpstr>
      <vt:lpstr>range() with Three Numbers</vt:lpstr>
      <vt:lpstr>Counting Down with range()</vt:lpstr>
      <vt:lpstr>Using range() in for Loops</vt:lpstr>
      <vt:lpstr>Using range() in for Loops</vt:lpstr>
      <vt:lpstr>Combining for and range()</vt:lpstr>
      <vt:lpstr>Using a for Loop with range()</vt:lpstr>
      <vt:lpstr>Contents vs Indexes</vt:lpstr>
      <vt:lpstr>Why range() and len()?</vt:lpstr>
      <vt:lpstr>Common Error</vt:lpstr>
      <vt:lpstr>Time for…</vt:lpstr>
      <vt:lpstr>Running a Kennel</vt:lpstr>
      <vt:lpstr>Running a Kennel</vt:lpstr>
      <vt:lpstr>Using Loops to Make 2D Lists</vt:lpstr>
      <vt:lpstr>Example: Creating 2D List</vt:lpstr>
      <vt:lpstr>Example: Creating 2D List from Input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409</cp:revision>
  <dcterms:created xsi:type="dcterms:W3CDTF">2014-05-05T14:25:42Z</dcterms:created>
  <dcterms:modified xsi:type="dcterms:W3CDTF">2017-04-25T03:13:05Z</dcterms:modified>
</cp:coreProperties>
</file>